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60" r:id="rId4"/>
    <p:sldId id="258" r:id="rId5"/>
    <p:sldId id="259" r:id="rId6"/>
    <p:sldId id="262" r:id="rId7"/>
    <p:sldId id="265" r:id="rId8"/>
    <p:sldId id="261" r:id="rId9"/>
    <p:sldId id="266" r:id="rId10"/>
    <p:sldId id="264"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15"/>
    <p:restoredTop sz="95687"/>
  </p:normalViewPr>
  <p:slideViewPr>
    <p:cSldViewPr snapToGrid="0" snapToObjects="1">
      <p:cViewPr varScale="1">
        <p:scale>
          <a:sx n="97" d="100"/>
          <a:sy n="97" d="100"/>
        </p:scale>
        <p:origin x="2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12/3/23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3175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2949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6037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532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12/3/23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131689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7671610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66586593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1029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6077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12/3/23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590150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12/3/23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5691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12/3/23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7907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B860BC-09CC-AB4D-B7C3-74ABE5F4A2D1}"/>
              </a:ext>
            </a:extLst>
          </p:cNvPr>
          <p:cNvSpPr>
            <a:spLocks noGrp="1"/>
          </p:cNvSpPr>
          <p:nvPr>
            <p:ph type="subTitle" idx="1"/>
          </p:nvPr>
        </p:nvSpPr>
        <p:spPr/>
        <p:txBody>
          <a:bodyPr/>
          <a:lstStyle/>
          <a:p>
            <a:r>
              <a:rPr lang="en-US" dirty="0"/>
              <a:t>Our Journey so far…</a:t>
            </a:r>
          </a:p>
        </p:txBody>
      </p:sp>
      <p:pic>
        <p:nvPicPr>
          <p:cNvPr id="4" name="Picture 3">
            <a:extLst>
              <a:ext uri="{FF2B5EF4-FFF2-40B4-BE49-F238E27FC236}">
                <a16:creationId xmlns:a16="http://schemas.microsoft.com/office/drawing/2014/main" id="{113C2470-11DE-0140-9191-90C7A3CDED06}"/>
              </a:ext>
            </a:extLst>
          </p:cNvPr>
          <p:cNvPicPr>
            <a:picLocks noChangeAspect="1"/>
          </p:cNvPicPr>
          <p:nvPr/>
        </p:nvPicPr>
        <p:blipFill>
          <a:blip r:embed="rId2"/>
          <a:stretch>
            <a:fillRect/>
          </a:stretch>
        </p:blipFill>
        <p:spPr>
          <a:xfrm>
            <a:off x="4496787" y="1641985"/>
            <a:ext cx="3481888" cy="3307794"/>
          </a:xfrm>
          <a:prstGeom prst="rect">
            <a:avLst/>
          </a:prstGeom>
        </p:spPr>
      </p:pic>
    </p:spTree>
    <p:extLst>
      <p:ext uri="{BB962C8B-B14F-4D97-AF65-F5344CB8AC3E}">
        <p14:creationId xmlns:p14="http://schemas.microsoft.com/office/powerpoint/2010/main" val="94756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EE80B04-F7AC-7F45-B66E-E8BFAA4125E2}"/>
              </a:ext>
            </a:extLst>
          </p:cNvPr>
          <p:cNvPicPr>
            <a:picLocks noChangeAspect="1"/>
          </p:cNvPicPr>
          <p:nvPr/>
        </p:nvPicPr>
        <p:blipFill rotWithShape="1">
          <a:blip r:embed="rId2"/>
          <a:srcRect t="15282"/>
          <a:stretch/>
        </p:blipFill>
        <p:spPr>
          <a:xfrm>
            <a:off x="6069240" y="1504835"/>
            <a:ext cx="2894718" cy="3269822"/>
          </a:xfrm>
          <a:prstGeom prst="rect">
            <a:avLst/>
          </a:prstGeom>
        </p:spPr>
      </p:pic>
      <p:pic>
        <p:nvPicPr>
          <p:cNvPr id="27" name="Picture 26">
            <a:extLst>
              <a:ext uri="{FF2B5EF4-FFF2-40B4-BE49-F238E27FC236}">
                <a16:creationId xmlns:a16="http://schemas.microsoft.com/office/drawing/2014/main" id="{5F70C050-797C-8F42-8924-A7D31EDCBFA5}"/>
              </a:ext>
            </a:extLst>
          </p:cNvPr>
          <p:cNvPicPr>
            <a:picLocks noChangeAspect="1"/>
          </p:cNvPicPr>
          <p:nvPr/>
        </p:nvPicPr>
        <p:blipFill rotWithShape="1">
          <a:blip r:embed="rId3"/>
          <a:srcRect r="5868"/>
          <a:stretch/>
        </p:blipFill>
        <p:spPr>
          <a:xfrm>
            <a:off x="8544981" y="893311"/>
            <a:ext cx="3073991" cy="4354135"/>
          </a:xfrm>
          <a:prstGeom prst="rect">
            <a:avLst/>
          </a:prstGeom>
        </p:spPr>
      </p:pic>
      <p:sp>
        <p:nvSpPr>
          <p:cNvPr id="2" name="Title 1">
            <a:extLst>
              <a:ext uri="{FF2B5EF4-FFF2-40B4-BE49-F238E27FC236}">
                <a16:creationId xmlns:a16="http://schemas.microsoft.com/office/drawing/2014/main" id="{011FC56F-67D9-9348-BBE0-2D94C8F38C1E}"/>
              </a:ext>
            </a:extLst>
          </p:cNvPr>
          <p:cNvSpPr>
            <a:spLocks noGrp="1"/>
          </p:cNvSpPr>
          <p:nvPr>
            <p:ph type="title"/>
          </p:nvPr>
        </p:nvSpPr>
        <p:spPr>
          <a:xfrm>
            <a:off x="1179960" y="185162"/>
            <a:ext cx="10178322" cy="1492132"/>
          </a:xfrm>
        </p:spPr>
        <p:txBody>
          <a:bodyPr>
            <a:normAutofit fontScale="90000"/>
          </a:bodyPr>
          <a:lstStyle/>
          <a:p>
            <a:r>
              <a:rPr lang="en-US" sz="5400" dirty="0"/>
              <a:t>Weekend club the first </a:t>
            </a:r>
            <a:r>
              <a:rPr lang="en-US" sz="5400" dirty="0" err="1"/>
              <a:t>sunday</a:t>
            </a:r>
            <a:r>
              <a:rPr lang="en-US" sz="5400" dirty="0"/>
              <a:t> of each month at lifestyles</a:t>
            </a:r>
          </a:p>
        </p:txBody>
      </p:sp>
      <p:pic>
        <p:nvPicPr>
          <p:cNvPr id="9" name="Picture 8">
            <a:extLst>
              <a:ext uri="{FF2B5EF4-FFF2-40B4-BE49-F238E27FC236}">
                <a16:creationId xmlns:a16="http://schemas.microsoft.com/office/drawing/2014/main" id="{4BDD46CF-C539-A14F-A687-B1BE86DFA144}"/>
              </a:ext>
            </a:extLst>
          </p:cNvPr>
          <p:cNvPicPr>
            <a:picLocks noChangeAspect="1"/>
          </p:cNvPicPr>
          <p:nvPr/>
        </p:nvPicPr>
        <p:blipFill>
          <a:blip r:embed="rId4"/>
          <a:stretch>
            <a:fillRect/>
          </a:stretch>
        </p:blipFill>
        <p:spPr>
          <a:xfrm>
            <a:off x="4241950" y="2624950"/>
            <a:ext cx="1308100" cy="1308100"/>
          </a:xfrm>
          <a:prstGeom prst="rect">
            <a:avLst/>
          </a:prstGeom>
        </p:spPr>
      </p:pic>
      <p:pic>
        <p:nvPicPr>
          <p:cNvPr id="13" name="Picture 12">
            <a:extLst>
              <a:ext uri="{FF2B5EF4-FFF2-40B4-BE49-F238E27FC236}">
                <a16:creationId xmlns:a16="http://schemas.microsoft.com/office/drawing/2014/main" id="{628A3C7D-D87A-1C41-9628-15C420F9094E}"/>
              </a:ext>
            </a:extLst>
          </p:cNvPr>
          <p:cNvPicPr>
            <a:picLocks noChangeAspect="1"/>
          </p:cNvPicPr>
          <p:nvPr/>
        </p:nvPicPr>
        <p:blipFill>
          <a:blip r:embed="rId5"/>
          <a:stretch>
            <a:fillRect/>
          </a:stretch>
        </p:blipFill>
        <p:spPr>
          <a:xfrm>
            <a:off x="988347" y="1504835"/>
            <a:ext cx="2678188" cy="3570917"/>
          </a:xfrm>
          <a:prstGeom prst="rect">
            <a:avLst/>
          </a:prstGeom>
        </p:spPr>
      </p:pic>
      <p:pic>
        <p:nvPicPr>
          <p:cNvPr id="17" name="Picture 16">
            <a:extLst>
              <a:ext uri="{FF2B5EF4-FFF2-40B4-BE49-F238E27FC236}">
                <a16:creationId xmlns:a16="http://schemas.microsoft.com/office/drawing/2014/main" id="{CBA2FA5F-99C7-4D4B-A6D8-97D4DC87DCFE}"/>
              </a:ext>
            </a:extLst>
          </p:cNvPr>
          <p:cNvPicPr>
            <a:picLocks noChangeAspect="1"/>
          </p:cNvPicPr>
          <p:nvPr/>
        </p:nvPicPr>
        <p:blipFill rotWithShape="1">
          <a:blip r:embed="rId6"/>
          <a:srcRect t="14664"/>
          <a:stretch/>
        </p:blipFill>
        <p:spPr>
          <a:xfrm>
            <a:off x="9253245" y="3473497"/>
            <a:ext cx="2365727" cy="2691775"/>
          </a:xfrm>
          <a:prstGeom prst="rect">
            <a:avLst/>
          </a:prstGeom>
        </p:spPr>
      </p:pic>
      <p:pic>
        <p:nvPicPr>
          <p:cNvPr id="21" name="Picture 20">
            <a:extLst>
              <a:ext uri="{FF2B5EF4-FFF2-40B4-BE49-F238E27FC236}">
                <a16:creationId xmlns:a16="http://schemas.microsoft.com/office/drawing/2014/main" id="{9EE923FA-8EE1-D248-8F1E-13D86178BD7E}"/>
              </a:ext>
            </a:extLst>
          </p:cNvPr>
          <p:cNvPicPr>
            <a:picLocks noChangeAspect="1"/>
          </p:cNvPicPr>
          <p:nvPr/>
        </p:nvPicPr>
        <p:blipFill rotWithShape="1">
          <a:blip r:embed="rId7"/>
          <a:srcRect t="10783"/>
          <a:stretch/>
        </p:blipFill>
        <p:spPr>
          <a:xfrm>
            <a:off x="3656380" y="1493541"/>
            <a:ext cx="3001872" cy="3570918"/>
          </a:xfrm>
          <a:prstGeom prst="rect">
            <a:avLst/>
          </a:prstGeom>
        </p:spPr>
      </p:pic>
      <p:pic>
        <p:nvPicPr>
          <p:cNvPr id="23" name="Picture 22">
            <a:extLst>
              <a:ext uri="{FF2B5EF4-FFF2-40B4-BE49-F238E27FC236}">
                <a16:creationId xmlns:a16="http://schemas.microsoft.com/office/drawing/2014/main" id="{43666F53-EDCF-094A-9EC5-56DD4D73DB8D}"/>
              </a:ext>
            </a:extLst>
          </p:cNvPr>
          <p:cNvPicPr>
            <a:picLocks noChangeAspect="1"/>
          </p:cNvPicPr>
          <p:nvPr/>
        </p:nvPicPr>
        <p:blipFill>
          <a:blip r:embed="rId8"/>
          <a:stretch>
            <a:fillRect/>
          </a:stretch>
        </p:blipFill>
        <p:spPr>
          <a:xfrm>
            <a:off x="988347" y="3785578"/>
            <a:ext cx="2678188" cy="2923736"/>
          </a:xfrm>
          <a:prstGeom prst="rect">
            <a:avLst/>
          </a:prstGeom>
        </p:spPr>
      </p:pic>
      <p:pic>
        <p:nvPicPr>
          <p:cNvPr id="25" name="Picture 24">
            <a:extLst>
              <a:ext uri="{FF2B5EF4-FFF2-40B4-BE49-F238E27FC236}">
                <a16:creationId xmlns:a16="http://schemas.microsoft.com/office/drawing/2014/main" id="{912D8483-83D7-9744-9854-9FE77833F9CB}"/>
              </a:ext>
            </a:extLst>
          </p:cNvPr>
          <p:cNvPicPr>
            <a:picLocks noChangeAspect="1"/>
          </p:cNvPicPr>
          <p:nvPr/>
        </p:nvPicPr>
        <p:blipFill rotWithShape="1">
          <a:blip r:embed="rId9"/>
          <a:srcRect b="29800"/>
          <a:stretch/>
        </p:blipFill>
        <p:spPr>
          <a:xfrm>
            <a:off x="9294363" y="5077432"/>
            <a:ext cx="2324610" cy="1631882"/>
          </a:xfrm>
          <a:prstGeom prst="rect">
            <a:avLst/>
          </a:prstGeom>
        </p:spPr>
      </p:pic>
      <p:pic>
        <p:nvPicPr>
          <p:cNvPr id="19" name="Picture 18">
            <a:extLst>
              <a:ext uri="{FF2B5EF4-FFF2-40B4-BE49-F238E27FC236}">
                <a16:creationId xmlns:a16="http://schemas.microsoft.com/office/drawing/2014/main" id="{20D4A210-3557-5C49-BCDB-616B86919549}"/>
              </a:ext>
            </a:extLst>
          </p:cNvPr>
          <p:cNvPicPr>
            <a:picLocks noChangeAspect="1"/>
          </p:cNvPicPr>
          <p:nvPr/>
        </p:nvPicPr>
        <p:blipFill>
          <a:blip r:embed="rId10"/>
          <a:stretch>
            <a:fillRect/>
          </a:stretch>
        </p:blipFill>
        <p:spPr>
          <a:xfrm>
            <a:off x="3504886" y="3785578"/>
            <a:ext cx="3386772" cy="2923736"/>
          </a:xfrm>
          <a:prstGeom prst="rect">
            <a:avLst/>
          </a:prstGeom>
        </p:spPr>
      </p:pic>
      <p:pic>
        <p:nvPicPr>
          <p:cNvPr id="29" name="Picture 28">
            <a:extLst>
              <a:ext uri="{FF2B5EF4-FFF2-40B4-BE49-F238E27FC236}">
                <a16:creationId xmlns:a16="http://schemas.microsoft.com/office/drawing/2014/main" id="{1127B481-274C-7C4D-8F38-D994F0C83D68}"/>
              </a:ext>
            </a:extLst>
          </p:cNvPr>
          <p:cNvPicPr>
            <a:picLocks noChangeAspect="1"/>
          </p:cNvPicPr>
          <p:nvPr/>
        </p:nvPicPr>
        <p:blipFill rotWithShape="1">
          <a:blip r:embed="rId11"/>
          <a:srcRect b="11520"/>
          <a:stretch/>
        </p:blipFill>
        <p:spPr>
          <a:xfrm>
            <a:off x="6595889" y="3525829"/>
            <a:ext cx="2698474" cy="3183485"/>
          </a:xfrm>
          <a:prstGeom prst="rect">
            <a:avLst/>
          </a:prstGeom>
        </p:spPr>
      </p:pic>
    </p:spTree>
    <p:extLst>
      <p:ext uri="{BB962C8B-B14F-4D97-AF65-F5344CB8AC3E}">
        <p14:creationId xmlns:p14="http://schemas.microsoft.com/office/powerpoint/2010/main" val="147503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2B18-9462-DE4B-A5EC-BAF4C61FCD3A}"/>
              </a:ext>
            </a:extLst>
          </p:cNvPr>
          <p:cNvSpPr>
            <a:spLocks noGrp="1"/>
          </p:cNvSpPr>
          <p:nvPr>
            <p:ph type="title"/>
          </p:nvPr>
        </p:nvSpPr>
        <p:spPr/>
        <p:txBody>
          <a:bodyPr/>
          <a:lstStyle/>
          <a:p>
            <a:r>
              <a:rPr lang="en-US" dirty="0"/>
              <a:t>County show 2022 and 2023  </a:t>
            </a:r>
          </a:p>
        </p:txBody>
      </p:sp>
      <p:pic>
        <p:nvPicPr>
          <p:cNvPr id="8" name="Content Placeholder 7">
            <a:extLst>
              <a:ext uri="{FF2B5EF4-FFF2-40B4-BE49-F238E27FC236}">
                <a16:creationId xmlns:a16="http://schemas.microsoft.com/office/drawing/2014/main" id="{C44C2FB9-6FA0-0146-98B0-BC14B74AB886}"/>
              </a:ext>
            </a:extLst>
          </p:cNvPr>
          <p:cNvPicPr>
            <a:picLocks noGrp="1" noChangeAspect="1"/>
          </p:cNvPicPr>
          <p:nvPr>
            <p:ph idx="1"/>
          </p:nvPr>
        </p:nvPicPr>
        <p:blipFill>
          <a:blip r:embed="rId2"/>
          <a:stretch>
            <a:fillRect/>
          </a:stretch>
        </p:blipFill>
        <p:spPr>
          <a:xfrm>
            <a:off x="4405400" y="2791863"/>
            <a:ext cx="3860938" cy="3860938"/>
          </a:xfrm>
        </p:spPr>
      </p:pic>
      <p:pic>
        <p:nvPicPr>
          <p:cNvPr id="10" name="Picture 9">
            <a:extLst>
              <a:ext uri="{FF2B5EF4-FFF2-40B4-BE49-F238E27FC236}">
                <a16:creationId xmlns:a16="http://schemas.microsoft.com/office/drawing/2014/main" id="{693784BC-F8F7-B744-BC46-4132C9A28CB4}"/>
              </a:ext>
            </a:extLst>
          </p:cNvPr>
          <p:cNvPicPr>
            <a:picLocks noChangeAspect="1"/>
          </p:cNvPicPr>
          <p:nvPr/>
        </p:nvPicPr>
        <p:blipFill>
          <a:blip r:embed="rId3"/>
          <a:stretch>
            <a:fillRect/>
          </a:stretch>
        </p:blipFill>
        <p:spPr>
          <a:xfrm>
            <a:off x="8374922" y="1138390"/>
            <a:ext cx="3306946" cy="3306946"/>
          </a:xfrm>
          <a:prstGeom prst="rect">
            <a:avLst/>
          </a:prstGeom>
        </p:spPr>
      </p:pic>
      <p:pic>
        <p:nvPicPr>
          <p:cNvPr id="12" name="Picture 11">
            <a:extLst>
              <a:ext uri="{FF2B5EF4-FFF2-40B4-BE49-F238E27FC236}">
                <a16:creationId xmlns:a16="http://schemas.microsoft.com/office/drawing/2014/main" id="{2C2DC4C5-0159-1345-B3EE-8B0B128E611D}"/>
              </a:ext>
            </a:extLst>
          </p:cNvPr>
          <p:cNvPicPr>
            <a:picLocks noChangeAspect="1"/>
          </p:cNvPicPr>
          <p:nvPr/>
        </p:nvPicPr>
        <p:blipFill>
          <a:blip r:embed="rId4"/>
          <a:stretch>
            <a:fillRect/>
          </a:stretch>
        </p:blipFill>
        <p:spPr>
          <a:xfrm>
            <a:off x="999809" y="1148328"/>
            <a:ext cx="3297007" cy="3297007"/>
          </a:xfrm>
          <a:prstGeom prst="rect">
            <a:avLst/>
          </a:prstGeom>
        </p:spPr>
      </p:pic>
    </p:spTree>
    <p:extLst>
      <p:ext uri="{BB962C8B-B14F-4D97-AF65-F5344CB8AC3E}">
        <p14:creationId xmlns:p14="http://schemas.microsoft.com/office/powerpoint/2010/main" val="6430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1095-1872-8B41-8507-A59F11215F9A}"/>
              </a:ext>
            </a:extLst>
          </p:cNvPr>
          <p:cNvSpPr>
            <a:spLocks noGrp="1"/>
          </p:cNvSpPr>
          <p:nvPr>
            <p:ph type="title"/>
          </p:nvPr>
        </p:nvSpPr>
        <p:spPr/>
        <p:txBody>
          <a:bodyPr/>
          <a:lstStyle/>
          <a:p>
            <a:r>
              <a:rPr lang="en-US" dirty="0"/>
              <a:t>2023 successes </a:t>
            </a:r>
          </a:p>
        </p:txBody>
      </p:sp>
      <p:sp>
        <p:nvSpPr>
          <p:cNvPr id="3" name="Content Placeholder 2">
            <a:extLst>
              <a:ext uri="{FF2B5EF4-FFF2-40B4-BE49-F238E27FC236}">
                <a16:creationId xmlns:a16="http://schemas.microsoft.com/office/drawing/2014/main" id="{85D2F73A-9763-BB40-8631-A01993E9D924}"/>
              </a:ext>
            </a:extLst>
          </p:cNvPr>
          <p:cNvSpPr>
            <a:spLocks noGrp="1"/>
          </p:cNvSpPr>
          <p:nvPr>
            <p:ph idx="1"/>
          </p:nvPr>
        </p:nvSpPr>
        <p:spPr>
          <a:xfrm>
            <a:off x="1251678" y="1252331"/>
            <a:ext cx="10178322" cy="5333999"/>
          </a:xfrm>
        </p:spPr>
        <p:txBody>
          <a:bodyPr>
            <a:normAutofit fontScale="77500" lnSpcReduction="20000"/>
          </a:bodyPr>
          <a:lstStyle/>
          <a:p>
            <a:r>
              <a:rPr lang="en-US" sz="3800" dirty="0"/>
              <a:t>February Coffee morning</a:t>
            </a:r>
          </a:p>
          <a:p>
            <a:r>
              <a:rPr lang="en-US" sz="3800" dirty="0"/>
              <a:t>Lifestyles as our venue for Weekend club</a:t>
            </a:r>
          </a:p>
          <a:p>
            <a:r>
              <a:rPr lang="en-US" sz="3800" dirty="0"/>
              <a:t>Our first family picnic  </a:t>
            </a:r>
          </a:p>
          <a:p>
            <a:r>
              <a:rPr lang="en-US" sz="3800" dirty="0"/>
              <a:t>We have provided part funded holiday activities</a:t>
            </a:r>
          </a:p>
          <a:p>
            <a:r>
              <a:rPr lang="en-US" sz="3800" dirty="0"/>
              <a:t>We have worked in partnership with the council to provide more inclusive opportunities for children with additional support needs with Government funding </a:t>
            </a:r>
          </a:p>
          <a:p>
            <a:r>
              <a:rPr lang="en-US" sz="3800" dirty="0"/>
              <a:t>Increased awareness in community </a:t>
            </a:r>
          </a:p>
          <a:p>
            <a:r>
              <a:rPr lang="en-US" sz="3800" dirty="0"/>
              <a:t>An increase in committee members and volunteers </a:t>
            </a:r>
          </a:p>
          <a:p>
            <a:r>
              <a:rPr lang="en-US" sz="3800" dirty="0"/>
              <a:t>Fundraising at the </a:t>
            </a:r>
            <a:r>
              <a:rPr lang="en-US" sz="3800" dirty="0" err="1"/>
              <a:t>Peedie</a:t>
            </a:r>
            <a:r>
              <a:rPr lang="en-US" sz="3800" dirty="0"/>
              <a:t> Cubby</a:t>
            </a:r>
          </a:p>
          <a:p>
            <a:r>
              <a:rPr lang="en-US" sz="3800" dirty="0"/>
              <a:t>Weekend club and Christmas Party sell outs </a:t>
            </a:r>
          </a:p>
          <a:p>
            <a:pPr marL="0" indent="0">
              <a:buNone/>
            </a:pPr>
            <a:endParaRPr lang="en-US" dirty="0"/>
          </a:p>
        </p:txBody>
      </p:sp>
    </p:spTree>
    <p:extLst>
      <p:ext uri="{BB962C8B-B14F-4D97-AF65-F5344CB8AC3E}">
        <p14:creationId xmlns:p14="http://schemas.microsoft.com/office/powerpoint/2010/main" val="1971424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7340-0A0C-214B-B5D5-036E40D41896}"/>
              </a:ext>
            </a:extLst>
          </p:cNvPr>
          <p:cNvSpPr>
            <a:spLocks noGrp="1"/>
          </p:cNvSpPr>
          <p:nvPr>
            <p:ph type="title"/>
          </p:nvPr>
        </p:nvSpPr>
        <p:spPr/>
        <p:txBody>
          <a:bodyPr/>
          <a:lstStyle/>
          <a:p>
            <a:r>
              <a:rPr lang="en-US" dirty="0"/>
              <a:t>2024 for Inclusive Orkney</a:t>
            </a:r>
          </a:p>
        </p:txBody>
      </p:sp>
      <p:sp>
        <p:nvSpPr>
          <p:cNvPr id="3" name="Content Placeholder 2">
            <a:extLst>
              <a:ext uri="{FF2B5EF4-FFF2-40B4-BE49-F238E27FC236}">
                <a16:creationId xmlns:a16="http://schemas.microsoft.com/office/drawing/2014/main" id="{B710AE15-3FFE-F74E-B553-771C3E171335}"/>
              </a:ext>
            </a:extLst>
          </p:cNvPr>
          <p:cNvSpPr>
            <a:spLocks noGrp="1"/>
          </p:cNvSpPr>
          <p:nvPr>
            <p:ph idx="1"/>
          </p:nvPr>
        </p:nvSpPr>
        <p:spPr>
          <a:xfrm>
            <a:off x="1251678" y="1139687"/>
            <a:ext cx="10178322" cy="4739905"/>
          </a:xfrm>
        </p:spPr>
        <p:txBody>
          <a:bodyPr/>
          <a:lstStyle/>
          <a:p>
            <a:r>
              <a:rPr lang="en-US" dirty="0"/>
              <a:t>Launch of our Inclusive Orkney Website January 2024</a:t>
            </a:r>
          </a:p>
          <a:p>
            <a:r>
              <a:rPr lang="en-US" dirty="0"/>
              <a:t>New Years Party </a:t>
            </a:r>
          </a:p>
          <a:p>
            <a:r>
              <a:rPr lang="en-US" dirty="0"/>
              <a:t>Coffee morning</a:t>
            </a:r>
          </a:p>
          <a:p>
            <a:r>
              <a:rPr lang="en-US" dirty="0"/>
              <a:t>Weekend clubs/ exploration of other possible opportunities</a:t>
            </a:r>
          </a:p>
          <a:p>
            <a:r>
              <a:rPr lang="en-US" dirty="0"/>
              <a:t>Working in partnership to provide Easter, Summer and October holiday activities for children with additional support needs </a:t>
            </a:r>
          </a:p>
          <a:p>
            <a:r>
              <a:rPr lang="en-US" dirty="0"/>
              <a:t>Family picnic</a:t>
            </a:r>
          </a:p>
          <a:p>
            <a:r>
              <a:rPr lang="en-US" dirty="0"/>
              <a:t>Blue Door</a:t>
            </a:r>
          </a:p>
          <a:p>
            <a:r>
              <a:rPr lang="en-US" dirty="0" err="1"/>
              <a:t>Dounby</a:t>
            </a:r>
            <a:r>
              <a:rPr lang="en-US" dirty="0"/>
              <a:t> and County Show</a:t>
            </a:r>
          </a:p>
          <a:p>
            <a:r>
              <a:rPr lang="en-US" dirty="0"/>
              <a:t>Craft Fayre </a:t>
            </a:r>
          </a:p>
          <a:p>
            <a:r>
              <a:rPr lang="en-US" dirty="0"/>
              <a:t>Christmas party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8330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ADE1-2914-3244-9495-9B50736AD937}"/>
              </a:ext>
            </a:extLst>
          </p:cNvPr>
          <p:cNvSpPr>
            <a:spLocks noGrp="1"/>
          </p:cNvSpPr>
          <p:nvPr>
            <p:ph type="title"/>
          </p:nvPr>
        </p:nvSpPr>
        <p:spPr/>
        <p:txBody>
          <a:bodyPr/>
          <a:lstStyle/>
          <a:p>
            <a:pPr algn="ctr"/>
            <a:r>
              <a:rPr lang="en-US" dirty="0"/>
              <a:t>Why Inclusive Orkney was created</a:t>
            </a:r>
          </a:p>
        </p:txBody>
      </p:sp>
      <p:sp>
        <p:nvSpPr>
          <p:cNvPr id="6" name="TextBox 5">
            <a:extLst>
              <a:ext uri="{FF2B5EF4-FFF2-40B4-BE49-F238E27FC236}">
                <a16:creationId xmlns:a16="http://schemas.microsoft.com/office/drawing/2014/main" id="{A5440BFC-296C-4B4F-99D1-318584C43BE1}"/>
              </a:ext>
            </a:extLst>
          </p:cNvPr>
          <p:cNvSpPr txBox="1"/>
          <p:nvPr/>
        </p:nvSpPr>
        <p:spPr>
          <a:xfrm>
            <a:off x="7594022" y="2763297"/>
            <a:ext cx="1253869" cy="523220"/>
          </a:xfrm>
          <a:prstGeom prst="rect">
            <a:avLst/>
          </a:prstGeom>
          <a:noFill/>
        </p:spPr>
        <p:txBody>
          <a:bodyPr wrap="none" rtlCol="0">
            <a:spAutoFit/>
          </a:bodyPr>
          <a:lstStyle/>
          <a:p>
            <a:r>
              <a:rPr lang="en-US" sz="2800" dirty="0"/>
              <a:t>Passion</a:t>
            </a:r>
          </a:p>
        </p:txBody>
      </p:sp>
      <p:sp>
        <p:nvSpPr>
          <p:cNvPr id="7" name="TextBox 6">
            <a:extLst>
              <a:ext uri="{FF2B5EF4-FFF2-40B4-BE49-F238E27FC236}">
                <a16:creationId xmlns:a16="http://schemas.microsoft.com/office/drawing/2014/main" id="{46F83FC1-7601-B442-AA3C-4DB662401E1F}"/>
              </a:ext>
            </a:extLst>
          </p:cNvPr>
          <p:cNvSpPr txBox="1"/>
          <p:nvPr/>
        </p:nvSpPr>
        <p:spPr>
          <a:xfrm>
            <a:off x="5521163" y="3429000"/>
            <a:ext cx="1774845" cy="523220"/>
          </a:xfrm>
          <a:prstGeom prst="rect">
            <a:avLst/>
          </a:prstGeom>
          <a:noFill/>
        </p:spPr>
        <p:txBody>
          <a:bodyPr wrap="none" rtlCol="0">
            <a:spAutoFit/>
          </a:bodyPr>
          <a:lstStyle/>
          <a:p>
            <a:r>
              <a:rPr lang="en-US" sz="2800" dirty="0"/>
              <a:t>Dedication</a:t>
            </a:r>
          </a:p>
        </p:txBody>
      </p:sp>
      <p:sp>
        <p:nvSpPr>
          <p:cNvPr id="8" name="TextBox 7">
            <a:extLst>
              <a:ext uri="{FF2B5EF4-FFF2-40B4-BE49-F238E27FC236}">
                <a16:creationId xmlns:a16="http://schemas.microsoft.com/office/drawing/2014/main" id="{9BDF3C1C-C8A1-4744-8F36-741A8B2F03A2}"/>
              </a:ext>
            </a:extLst>
          </p:cNvPr>
          <p:cNvSpPr txBox="1"/>
          <p:nvPr/>
        </p:nvSpPr>
        <p:spPr>
          <a:xfrm>
            <a:off x="7594022" y="4020855"/>
            <a:ext cx="3815725" cy="523220"/>
          </a:xfrm>
          <a:prstGeom prst="rect">
            <a:avLst/>
          </a:prstGeom>
          <a:noFill/>
        </p:spPr>
        <p:txBody>
          <a:bodyPr wrap="none" rtlCol="0">
            <a:spAutoFit/>
          </a:bodyPr>
          <a:lstStyle/>
          <a:p>
            <a:r>
              <a:rPr lang="en-US" sz="2800" dirty="0"/>
              <a:t>To provide opportunities</a:t>
            </a:r>
          </a:p>
        </p:txBody>
      </p:sp>
      <p:sp>
        <p:nvSpPr>
          <p:cNvPr id="9" name="TextBox 8">
            <a:extLst>
              <a:ext uri="{FF2B5EF4-FFF2-40B4-BE49-F238E27FC236}">
                <a16:creationId xmlns:a16="http://schemas.microsoft.com/office/drawing/2014/main" id="{3234CA6A-F0A0-E745-AAD2-CD61269D7F4C}"/>
              </a:ext>
            </a:extLst>
          </p:cNvPr>
          <p:cNvSpPr txBox="1"/>
          <p:nvPr/>
        </p:nvSpPr>
        <p:spPr>
          <a:xfrm>
            <a:off x="9304118" y="2041742"/>
            <a:ext cx="712054" cy="523220"/>
          </a:xfrm>
          <a:prstGeom prst="rect">
            <a:avLst/>
          </a:prstGeom>
          <a:noFill/>
        </p:spPr>
        <p:txBody>
          <a:bodyPr wrap="none" rtlCol="0">
            <a:spAutoFit/>
          </a:bodyPr>
          <a:lstStyle/>
          <a:p>
            <a:r>
              <a:rPr lang="en-US" sz="2800" dirty="0"/>
              <a:t>Fun</a:t>
            </a:r>
          </a:p>
        </p:txBody>
      </p:sp>
      <p:sp>
        <p:nvSpPr>
          <p:cNvPr id="10" name="TextBox 9">
            <a:extLst>
              <a:ext uri="{FF2B5EF4-FFF2-40B4-BE49-F238E27FC236}">
                <a16:creationId xmlns:a16="http://schemas.microsoft.com/office/drawing/2014/main" id="{0BFE163F-5AB5-394C-A62C-53F0643529A2}"/>
              </a:ext>
            </a:extLst>
          </p:cNvPr>
          <p:cNvSpPr txBox="1"/>
          <p:nvPr/>
        </p:nvSpPr>
        <p:spPr>
          <a:xfrm>
            <a:off x="1853852" y="3429000"/>
            <a:ext cx="2732030" cy="523220"/>
          </a:xfrm>
          <a:prstGeom prst="rect">
            <a:avLst/>
          </a:prstGeom>
          <a:noFill/>
        </p:spPr>
        <p:txBody>
          <a:bodyPr wrap="none" rtlCol="0">
            <a:spAutoFit/>
          </a:bodyPr>
          <a:lstStyle/>
          <a:p>
            <a:r>
              <a:rPr lang="en-US" sz="2800" dirty="0"/>
              <a:t>Skill development</a:t>
            </a:r>
          </a:p>
        </p:txBody>
      </p:sp>
      <p:sp>
        <p:nvSpPr>
          <p:cNvPr id="11" name="TextBox 10">
            <a:extLst>
              <a:ext uri="{FF2B5EF4-FFF2-40B4-BE49-F238E27FC236}">
                <a16:creationId xmlns:a16="http://schemas.microsoft.com/office/drawing/2014/main" id="{385352DB-B0FD-AB40-89EE-1277CDD3B931}"/>
              </a:ext>
            </a:extLst>
          </p:cNvPr>
          <p:cNvSpPr txBox="1"/>
          <p:nvPr/>
        </p:nvSpPr>
        <p:spPr>
          <a:xfrm>
            <a:off x="3219867" y="4624255"/>
            <a:ext cx="2622000" cy="523220"/>
          </a:xfrm>
          <a:prstGeom prst="rect">
            <a:avLst/>
          </a:prstGeom>
          <a:noFill/>
        </p:spPr>
        <p:txBody>
          <a:bodyPr wrap="none" rtlCol="0">
            <a:spAutoFit/>
          </a:bodyPr>
          <a:lstStyle/>
          <a:p>
            <a:r>
              <a:rPr lang="en-US" sz="2800" dirty="0"/>
              <a:t>Support families </a:t>
            </a:r>
          </a:p>
        </p:txBody>
      </p:sp>
      <p:sp>
        <p:nvSpPr>
          <p:cNvPr id="12" name="TextBox 11">
            <a:extLst>
              <a:ext uri="{FF2B5EF4-FFF2-40B4-BE49-F238E27FC236}">
                <a16:creationId xmlns:a16="http://schemas.microsoft.com/office/drawing/2014/main" id="{A640F36F-6A35-2842-980E-AF8188FDAD0B}"/>
              </a:ext>
            </a:extLst>
          </p:cNvPr>
          <p:cNvSpPr txBox="1"/>
          <p:nvPr/>
        </p:nvSpPr>
        <p:spPr>
          <a:xfrm>
            <a:off x="2083335" y="2135919"/>
            <a:ext cx="5408084" cy="523220"/>
          </a:xfrm>
          <a:prstGeom prst="rect">
            <a:avLst/>
          </a:prstGeom>
          <a:noFill/>
        </p:spPr>
        <p:txBody>
          <a:bodyPr wrap="none" rtlCol="0">
            <a:spAutoFit/>
          </a:bodyPr>
          <a:lstStyle/>
          <a:p>
            <a:r>
              <a:rPr lang="en-US" sz="2800" dirty="0"/>
              <a:t>Build relationships and connections </a:t>
            </a:r>
          </a:p>
        </p:txBody>
      </p:sp>
    </p:spTree>
    <p:extLst>
      <p:ext uri="{BB962C8B-B14F-4D97-AF65-F5344CB8AC3E}">
        <p14:creationId xmlns:p14="http://schemas.microsoft.com/office/powerpoint/2010/main" val="354104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BBAA-B910-614C-AEDC-D5EDA9FD7CEE}"/>
              </a:ext>
            </a:extLst>
          </p:cNvPr>
          <p:cNvSpPr>
            <a:spLocks noGrp="1"/>
          </p:cNvSpPr>
          <p:nvPr>
            <p:ph type="title"/>
          </p:nvPr>
        </p:nvSpPr>
        <p:spPr/>
        <p:txBody>
          <a:bodyPr/>
          <a:lstStyle/>
          <a:p>
            <a:r>
              <a:rPr lang="en-US" dirty="0"/>
              <a:t>Our key aims </a:t>
            </a:r>
          </a:p>
        </p:txBody>
      </p:sp>
      <p:sp>
        <p:nvSpPr>
          <p:cNvPr id="4" name="TextBox 3">
            <a:extLst>
              <a:ext uri="{FF2B5EF4-FFF2-40B4-BE49-F238E27FC236}">
                <a16:creationId xmlns:a16="http://schemas.microsoft.com/office/drawing/2014/main" id="{9C2A60C9-3E29-5B46-9D8D-663217D8D255}"/>
              </a:ext>
            </a:extLst>
          </p:cNvPr>
          <p:cNvSpPr txBox="1"/>
          <p:nvPr/>
        </p:nvSpPr>
        <p:spPr>
          <a:xfrm>
            <a:off x="1796379" y="1655234"/>
            <a:ext cx="2362634" cy="830997"/>
          </a:xfrm>
          <a:prstGeom prst="rect">
            <a:avLst/>
          </a:prstGeom>
          <a:noFill/>
        </p:spPr>
        <p:txBody>
          <a:bodyPr wrap="none" rtlCol="0">
            <a:spAutoFit/>
          </a:bodyPr>
          <a:lstStyle/>
          <a:p>
            <a:r>
              <a:rPr lang="en-US" sz="4800" dirty="0"/>
              <a:t>Support </a:t>
            </a:r>
          </a:p>
        </p:txBody>
      </p:sp>
      <p:sp>
        <p:nvSpPr>
          <p:cNvPr id="7" name="TextBox 6">
            <a:extLst>
              <a:ext uri="{FF2B5EF4-FFF2-40B4-BE49-F238E27FC236}">
                <a16:creationId xmlns:a16="http://schemas.microsoft.com/office/drawing/2014/main" id="{377CE47B-98D3-C246-B1F9-A4B1676C5172}"/>
              </a:ext>
            </a:extLst>
          </p:cNvPr>
          <p:cNvSpPr txBox="1"/>
          <p:nvPr/>
        </p:nvSpPr>
        <p:spPr>
          <a:xfrm>
            <a:off x="7587579" y="4199643"/>
            <a:ext cx="2640466" cy="830997"/>
          </a:xfrm>
          <a:prstGeom prst="rect">
            <a:avLst/>
          </a:prstGeom>
          <a:noFill/>
        </p:spPr>
        <p:txBody>
          <a:bodyPr wrap="none" rtlCol="0">
            <a:spAutoFit/>
          </a:bodyPr>
          <a:lstStyle/>
          <a:p>
            <a:r>
              <a:rPr lang="en-US" sz="4800" dirty="0"/>
              <a:t>Belonging</a:t>
            </a:r>
            <a:r>
              <a:rPr lang="en-US" dirty="0"/>
              <a:t> </a:t>
            </a:r>
          </a:p>
        </p:txBody>
      </p:sp>
      <p:sp>
        <p:nvSpPr>
          <p:cNvPr id="8" name="TextBox 7">
            <a:extLst>
              <a:ext uri="{FF2B5EF4-FFF2-40B4-BE49-F238E27FC236}">
                <a16:creationId xmlns:a16="http://schemas.microsoft.com/office/drawing/2014/main" id="{0D8663E3-CF3F-AD46-9561-FFA95260B04C}"/>
              </a:ext>
            </a:extLst>
          </p:cNvPr>
          <p:cNvSpPr txBox="1"/>
          <p:nvPr/>
        </p:nvSpPr>
        <p:spPr>
          <a:xfrm>
            <a:off x="2439322" y="3465430"/>
            <a:ext cx="3901517" cy="830997"/>
          </a:xfrm>
          <a:prstGeom prst="rect">
            <a:avLst/>
          </a:prstGeom>
          <a:noFill/>
        </p:spPr>
        <p:txBody>
          <a:bodyPr wrap="none" rtlCol="0">
            <a:spAutoFit/>
          </a:bodyPr>
          <a:lstStyle/>
          <a:p>
            <a:r>
              <a:rPr lang="en-US" sz="4800" dirty="0"/>
              <a:t>Opportunities </a:t>
            </a:r>
          </a:p>
        </p:txBody>
      </p:sp>
      <p:sp>
        <p:nvSpPr>
          <p:cNvPr id="9" name="TextBox 8">
            <a:extLst>
              <a:ext uri="{FF2B5EF4-FFF2-40B4-BE49-F238E27FC236}">
                <a16:creationId xmlns:a16="http://schemas.microsoft.com/office/drawing/2014/main" id="{962991DF-625F-1846-A45C-7AB73ABF916B}"/>
              </a:ext>
            </a:extLst>
          </p:cNvPr>
          <p:cNvSpPr txBox="1"/>
          <p:nvPr/>
        </p:nvSpPr>
        <p:spPr>
          <a:xfrm>
            <a:off x="6340839" y="2390067"/>
            <a:ext cx="3128164" cy="830997"/>
          </a:xfrm>
          <a:prstGeom prst="rect">
            <a:avLst/>
          </a:prstGeom>
          <a:noFill/>
        </p:spPr>
        <p:txBody>
          <a:bodyPr wrap="none" rtlCol="0">
            <a:spAutoFit/>
          </a:bodyPr>
          <a:lstStyle/>
          <a:p>
            <a:r>
              <a:rPr lang="en-US" sz="4800" dirty="0"/>
              <a:t>Community</a:t>
            </a:r>
          </a:p>
        </p:txBody>
      </p:sp>
    </p:spTree>
    <p:extLst>
      <p:ext uri="{BB962C8B-B14F-4D97-AF65-F5344CB8AC3E}">
        <p14:creationId xmlns:p14="http://schemas.microsoft.com/office/powerpoint/2010/main" val="422879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E6E4-C135-694C-9735-0DFD6F19897F}"/>
              </a:ext>
            </a:extLst>
          </p:cNvPr>
          <p:cNvSpPr>
            <a:spLocks noGrp="1"/>
          </p:cNvSpPr>
          <p:nvPr>
            <p:ph type="title"/>
          </p:nvPr>
        </p:nvSpPr>
        <p:spPr/>
        <p:txBody>
          <a:bodyPr>
            <a:normAutofit fontScale="90000"/>
          </a:bodyPr>
          <a:lstStyle/>
          <a:p>
            <a:r>
              <a:rPr lang="en-US" dirty="0"/>
              <a:t>Our vision</a:t>
            </a:r>
            <a:br>
              <a:rPr lang="en-US" dirty="0"/>
            </a:br>
            <a:br>
              <a:rPr lang="en-US" dirty="0"/>
            </a:br>
            <a:br>
              <a:rPr lang="en-US" dirty="0"/>
            </a:br>
            <a:r>
              <a:rPr lang="en-US" dirty="0"/>
              <a:t>To support and create inclusive opportunities in </a:t>
            </a:r>
            <a:r>
              <a:rPr lang="en-US" dirty="0" err="1"/>
              <a:t>orkney</a:t>
            </a:r>
            <a:endParaRPr lang="en-US" dirty="0"/>
          </a:p>
        </p:txBody>
      </p:sp>
    </p:spTree>
    <p:extLst>
      <p:ext uri="{BB962C8B-B14F-4D97-AF65-F5344CB8AC3E}">
        <p14:creationId xmlns:p14="http://schemas.microsoft.com/office/powerpoint/2010/main" val="426770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0C31-34EC-6741-92C5-99AEF47B7EE2}"/>
              </a:ext>
            </a:extLst>
          </p:cNvPr>
          <p:cNvSpPr>
            <a:spLocks noGrp="1"/>
          </p:cNvSpPr>
          <p:nvPr>
            <p:ph type="title"/>
          </p:nvPr>
        </p:nvSpPr>
        <p:spPr/>
        <p:txBody>
          <a:bodyPr>
            <a:normAutofit fontScale="90000"/>
          </a:bodyPr>
          <a:lstStyle/>
          <a:p>
            <a:r>
              <a:rPr lang="en-US" dirty="0"/>
              <a:t>Our mission</a:t>
            </a:r>
            <a:br>
              <a:rPr lang="en-US" dirty="0"/>
            </a:br>
            <a:br>
              <a:rPr lang="en-US" dirty="0"/>
            </a:br>
            <a:r>
              <a:rPr lang="en-GB" sz="4000" dirty="0"/>
              <a:t>To provide comprehensive signposting to services, work collaboratively with key partners to deliver arts, sports, music and theatrical opportunities through support sessions, raise awareness of additional support needs and play an active role in the wider community.</a:t>
            </a:r>
            <a:endParaRPr lang="en-US" sz="4000" dirty="0"/>
          </a:p>
        </p:txBody>
      </p:sp>
    </p:spTree>
    <p:extLst>
      <p:ext uri="{BB962C8B-B14F-4D97-AF65-F5344CB8AC3E}">
        <p14:creationId xmlns:p14="http://schemas.microsoft.com/office/powerpoint/2010/main" val="47232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7E17-2F17-CB48-951B-FD5B6FD31141}"/>
              </a:ext>
            </a:extLst>
          </p:cNvPr>
          <p:cNvSpPr>
            <a:spLocks noGrp="1"/>
          </p:cNvSpPr>
          <p:nvPr>
            <p:ph type="title"/>
          </p:nvPr>
        </p:nvSpPr>
        <p:spPr/>
        <p:txBody>
          <a:bodyPr/>
          <a:lstStyle/>
          <a:p>
            <a:r>
              <a:rPr lang="en-US" dirty="0"/>
              <a:t>Our ORIGINAL sponsors </a:t>
            </a:r>
          </a:p>
        </p:txBody>
      </p:sp>
      <p:sp>
        <p:nvSpPr>
          <p:cNvPr id="3" name="Content Placeholder 2">
            <a:extLst>
              <a:ext uri="{FF2B5EF4-FFF2-40B4-BE49-F238E27FC236}">
                <a16:creationId xmlns:a16="http://schemas.microsoft.com/office/drawing/2014/main" id="{70F48117-3887-F844-9B67-D6C748A3FE6F}"/>
              </a:ext>
            </a:extLst>
          </p:cNvPr>
          <p:cNvSpPr>
            <a:spLocks noGrp="1"/>
          </p:cNvSpPr>
          <p:nvPr>
            <p:ph idx="1"/>
          </p:nvPr>
        </p:nvSpPr>
        <p:spPr/>
        <p:txBody>
          <a:bodyPr/>
          <a:lstStyle/>
          <a:p>
            <a:pPr marL="0" indent="0">
              <a:buNone/>
            </a:pPr>
            <a:r>
              <a:rPr lang="en-GB" dirty="0"/>
              <a:t>                                 Eddie Frasers            R S </a:t>
            </a:r>
            <a:r>
              <a:rPr lang="en-GB" dirty="0" err="1"/>
              <a:t>Rendall</a:t>
            </a:r>
            <a:r>
              <a:rPr lang="en-GB" dirty="0"/>
              <a:t>          B&amp;L Builders</a:t>
            </a:r>
            <a:endParaRPr lang="en-US" dirty="0"/>
          </a:p>
        </p:txBody>
      </p:sp>
      <p:pic>
        <p:nvPicPr>
          <p:cNvPr id="4" name="Picture 3">
            <a:extLst>
              <a:ext uri="{FF2B5EF4-FFF2-40B4-BE49-F238E27FC236}">
                <a16:creationId xmlns:a16="http://schemas.microsoft.com/office/drawing/2014/main" id="{49674265-B87B-9741-831D-E5F472EE7615}"/>
              </a:ext>
            </a:extLst>
          </p:cNvPr>
          <p:cNvPicPr>
            <a:picLocks noChangeAspect="1"/>
          </p:cNvPicPr>
          <p:nvPr/>
        </p:nvPicPr>
        <p:blipFill>
          <a:blip r:embed="rId2"/>
          <a:stretch>
            <a:fillRect/>
          </a:stretch>
        </p:blipFill>
        <p:spPr>
          <a:xfrm>
            <a:off x="1465729" y="3219450"/>
            <a:ext cx="3810000" cy="419100"/>
          </a:xfrm>
          <a:prstGeom prst="rect">
            <a:avLst/>
          </a:prstGeom>
        </p:spPr>
      </p:pic>
      <p:pic>
        <p:nvPicPr>
          <p:cNvPr id="5" name="Picture 4">
            <a:extLst>
              <a:ext uri="{FF2B5EF4-FFF2-40B4-BE49-F238E27FC236}">
                <a16:creationId xmlns:a16="http://schemas.microsoft.com/office/drawing/2014/main" id="{5146DAA9-FA1D-3945-8868-2B3879E659E7}"/>
              </a:ext>
            </a:extLst>
          </p:cNvPr>
          <p:cNvPicPr>
            <a:picLocks noChangeAspect="1"/>
          </p:cNvPicPr>
          <p:nvPr/>
        </p:nvPicPr>
        <p:blipFill>
          <a:blip r:embed="rId3"/>
          <a:stretch>
            <a:fillRect/>
          </a:stretch>
        </p:blipFill>
        <p:spPr>
          <a:xfrm>
            <a:off x="4527550" y="4024889"/>
            <a:ext cx="3149600" cy="635000"/>
          </a:xfrm>
          <a:prstGeom prst="rect">
            <a:avLst/>
          </a:prstGeom>
        </p:spPr>
      </p:pic>
      <p:pic>
        <p:nvPicPr>
          <p:cNvPr id="6" name="Picture 5">
            <a:extLst>
              <a:ext uri="{FF2B5EF4-FFF2-40B4-BE49-F238E27FC236}">
                <a16:creationId xmlns:a16="http://schemas.microsoft.com/office/drawing/2014/main" id="{42EDF2C1-B456-C040-917A-A32D636E277D}"/>
              </a:ext>
            </a:extLst>
          </p:cNvPr>
          <p:cNvPicPr>
            <a:picLocks noChangeAspect="1"/>
          </p:cNvPicPr>
          <p:nvPr/>
        </p:nvPicPr>
        <p:blipFill>
          <a:blip r:embed="rId4"/>
          <a:stretch>
            <a:fillRect/>
          </a:stretch>
        </p:blipFill>
        <p:spPr>
          <a:xfrm>
            <a:off x="6490839" y="3074966"/>
            <a:ext cx="2997200" cy="673100"/>
          </a:xfrm>
          <a:prstGeom prst="rect">
            <a:avLst/>
          </a:prstGeom>
        </p:spPr>
      </p:pic>
      <p:pic>
        <p:nvPicPr>
          <p:cNvPr id="7" name="Picture 6">
            <a:extLst>
              <a:ext uri="{FF2B5EF4-FFF2-40B4-BE49-F238E27FC236}">
                <a16:creationId xmlns:a16="http://schemas.microsoft.com/office/drawing/2014/main" id="{F33EC3BF-0A76-5544-A341-0AFCE63CC3ED}"/>
              </a:ext>
            </a:extLst>
          </p:cNvPr>
          <p:cNvPicPr>
            <a:picLocks noChangeAspect="1"/>
          </p:cNvPicPr>
          <p:nvPr/>
        </p:nvPicPr>
        <p:blipFill>
          <a:blip r:embed="rId5"/>
          <a:stretch>
            <a:fillRect/>
          </a:stretch>
        </p:blipFill>
        <p:spPr>
          <a:xfrm>
            <a:off x="1416423" y="4112558"/>
            <a:ext cx="2120900" cy="952500"/>
          </a:xfrm>
          <a:prstGeom prst="rect">
            <a:avLst/>
          </a:prstGeom>
        </p:spPr>
      </p:pic>
      <p:pic>
        <p:nvPicPr>
          <p:cNvPr id="8" name="Picture 7">
            <a:extLst>
              <a:ext uri="{FF2B5EF4-FFF2-40B4-BE49-F238E27FC236}">
                <a16:creationId xmlns:a16="http://schemas.microsoft.com/office/drawing/2014/main" id="{50D723C5-9750-0E41-BC86-C6E69DE7DDAE}"/>
              </a:ext>
            </a:extLst>
          </p:cNvPr>
          <p:cNvPicPr>
            <a:picLocks noChangeAspect="1"/>
          </p:cNvPicPr>
          <p:nvPr/>
        </p:nvPicPr>
        <p:blipFill>
          <a:blip r:embed="rId6"/>
          <a:stretch>
            <a:fillRect/>
          </a:stretch>
        </p:blipFill>
        <p:spPr>
          <a:xfrm>
            <a:off x="8667377" y="3953808"/>
            <a:ext cx="2108200" cy="952500"/>
          </a:xfrm>
          <a:prstGeom prst="rect">
            <a:avLst/>
          </a:prstGeom>
        </p:spPr>
      </p:pic>
      <p:pic>
        <p:nvPicPr>
          <p:cNvPr id="9" name="Picture 8">
            <a:extLst>
              <a:ext uri="{FF2B5EF4-FFF2-40B4-BE49-F238E27FC236}">
                <a16:creationId xmlns:a16="http://schemas.microsoft.com/office/drawing/2014/main" id="{3C9E86FB-55A8-CC48-B08A-FA1E7BADE74C}"/>
              </a:ext>
            </a:extLst>
          </p:cNvPr>
          <p:cNvPicPr>
            <a:picLocks noChangeAspect="1"/>
          </p:cNvPicPr>
          <p:nvPr/>
        </p:nvPicPr>
        <p:blipFill>
          <a:blip r:embed="rId7"/>
          <a:stretch>
            <a:fillRect/>
          </a:stretch>
        </p:blipFill>
        <p:spPr>
          <a:xfrm>
            <a:off x="7204284" y="4846706"/>
            <a:ext cx="1244600" cy="1625600"/>
          </a:xfrm>
          <a:prstGeom prst="rect">
            <a:avLst/>
          </a:prstGeom>
        </p:spPr>
      </p:pic>
      <p:pic>
        <p:nvPicPr>
          <p:cNvPr id="10" name="Picture 9">
            <a:extLst>
              <a:ext uri="{FF2B5EF4-FFF2-40B4-BE49-F238E27FC236}">
                <a16:creationId xmlns:a16="http://schemas.microsoft.com/office/drawing/2014/main" id="{5EB453BC-2AB4-914F-AAD7-6B850D387ED0}"/>
              </a:ext>
            </a:extLst>
          </p:cNvPr>
          <p:cNvPicPr>
            <a:picLocks noChangeAspect="1"/>
          </p:cNvPicPr>
          <p:nvPr/>
        </p:nvPicPr>
        <p:blipFill>
          <a:blip r:embed="rId8"/>
          <a:stretch>
            <a:fillRect/>
          </a:stretch>
        </p:blipFill>
        <p:spPr>
          <a:xfrm>
            <a:off x="2526181" y="5361507"/>
            <a:ext cx="3403600" cy="596900"/>
          </a:xfrm>
          <a:prstGeom prst="rect">
            <a:avLst/>
          </a:prstGeom>
        </p:spPr>
      </p:pic>
    </p:spTree>
    <p:extLst>
      <p:ext uri="{BB962C8B-B14F-4D97-AF65-F5344CB8AC3E}">
        <p14:creationId xmlns:p14="http://schemas.microsoft.com/office/powerpoint/2010/main" val="331881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10B5-A125-1C40-A947-1FE04E2CA0D3}"/>
              </a:ext>
            </a:extLst>
          </p:cNvPr>
          <p:cNvSpPr>
            <a:spLocks noGrp="1"/>
          </p:cNvSpPr>
          <p:nvPr>
            <p:ph type="title"/>
          </p:nvPr>
        </p:nvSpPr>
        <p:spPr/>
        <p:txBody>
          <a:bodyPr/>
          <a:lstStyle/>
          <a:p>
            <a:r>
              <a:rPr lang="en-US" dirty="0"/>
              <a:t>Facebook page</a:t>
            </a:r>
          </a:p>
        </p:txBody>
      </p:sp>
      <p:pic>
        <p:nvPicPr>
          <p:cNvPr id="5" name="Content Placeholder 4">
            <a:extLst>
              <a:ext uri="{FF2B5EF4-FFF2-40B4-BE49-F238E27FC236}">
                <a16:creationId xmlns:a16="http://schemas.microsoft.com/office/drawing/2014/main" id="{E44D8A0F-719D-564F-B4BD-781314CBD33B}"/>
              </a:ext>
            </a:extLst>
          </p:cNvPr>
          <p:cNvPicPr>
            <a:picLocks noGrp="1" noChangeAspect="1"/>
          </p:cNvPicPr>
          <p:nvPr>
            <p:ph idx="1"/>
          </p:nvPr>
        </p:nvPicPr>
        <p:blipFill rotWithShape="1">
          <a:blip r:embed="rId2"/>
          <a:srcRect l="15818" t="23196" r="14343" b="11952"/>
          <a:stretch/>
        </p:blipFill>
        <p:spPr>
          <a:xfrm>
            <a:off x="2404194" y="1577788"/>
            <a:ext cx="7383612" cy="4285129"/>
          </a:xfrm>
        </p:spPr>
      </p:pic>
    </p:spTree>
    <p:extLst>
      <p:ext uri="{BB962C8B-B14F-4D97-AF65-F5344CB8AC3E}">
        <p14:creationId xmlns:p14="http://schemas.microsoft.com/office/powerpoint/2010/main" val="175815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1911-9833-E54A-9D17-1233FED50CB2}"/>
              </a:ext>
            </a:extLst>
          </p:cNvPr>
          <p:cNvSpPr>
            <a:spLocks noGrp="1"/>
          </p:cNvSpPr>
          <p:nvPr>
            <p:ph type="title"/>
          </p:nvPr>
        </p:nvSpPr>
        <p:spPr/>
        <p:txBody>
          <a:bodyPr/>
          <a:lstStyle/>
          <a:p>
            <a:r>
              <a:rPr lang="en-US" dirty="0"/>
              <a:t>Inclusive Orkney launch 2021</a:t>
            </a:r>
          </a:p>
        </p:txBody>
      </p:sp>
      <p:pic>
        <p:nvPicPr>
          <p:cNvPr id="5" name="Content Placeholder 4">
            <a:extLst>
              <a:ext uri="{FF2B5EF4-FFF2-40B4-BE49-F238E27FC236}">
                <a16:creationId xmlns:a16="http://schemas.microsoft.com/office/drawing/2014/main" id="{14712A02-E92D-DA45-BBF8-7B30D2D07E92}"/>
              </a:ext>
            </a:extLst>
          </p:cNvPr>
          <p:cNvPicPr>
            <a:picLocks noGrp="1" noChangeAspect="1"/>
          </p:cNvPicPr>
          <p:nvPr>
            <p:ph idx="1"/>
          </p:nvPr>
        </p:nvPicPr>
        <p:blipFill>
          <a:blip r:embed="rId2"/>
          <a:stretch>
            <a:fillRect/>
          </a:stretch>
        </p:blipFill>
        <p:spPr>
          <a:xfrm>
            <a:off x="3939821" y="1254103"/>
            <a:ext cx="2911163" cy="1938880"/>
          </a:xfrm>
        </p:spPr>
      </p:pic>
      <p:pic>
        <p:nvPicPr>
          <p:cNvPr id="7" name="Picture 6">
            <a:extLst>
              <a:ext uri="{FF2B5EF4-FFF2-40B4-BE49-F238E27FC236}">
                <a16:creationId xmlns:a16="http://schemas.microsoft.com/office/drawing/2014/main" id="{10664270-B8D1-AB45-87BA-AB23EE35EF0B}"/>
              </a:ext>
            </a:extLst>
          </p:cNvPr>
          <p:cNvPicPr>
            <a:picLocks noChangeAspect="1"/>
          </p:cNvPicPr>
          <p:nvPr/>
        </p:nvPicPr>
        <p:blipFill>
          <a:blip r:embed="rId3"/>
          <a:stretch>
            <a:fillRect/>
          </a:stretch>
        </p:blipFill>
        <p:spPr>
          <a:xfrm>
            <a:off x="1194336" y="1766917"/>
            <a:ext cx="2463885" cy="3699630"/>
          </a:xfrm>
          <a:prstGeom prst="rect">
            <a:avLst/>
          </a:prstGeom>
        </p:spPr>
      </p:pic>
      <p:pic>
        <p:nvPicPr>
          <p:cNvPr id="9" name="Picture 8">
            <a:extLst>
              <a:ext uri="{FF2B5EF4-FFF2-40B4-BE49-F238E27FC236}">
                <a16:creationId xmlns:a16="http://schemas.microsoft.com/office/drawing/2014/main" id="{CEACA2AB-F5C5-CA4E-9386-AF3D73577312}"/>
              </a:ext>
            </a:extLst>
          </p:cNvPr>
          <p:cNvPicPr>
            <a:picLocks noChangeAspect="1"/>
          </p:cNvPicPr>
          <p:nvPr/>
        </p:nvPicPr>
        <p:blipFill>
          <a:blip r:embed="rId4"/>
          <a:stretch>
            <a:fillRect/>
          </a:stretch>
        </p:blipFill>
        <p:spPr>
          <a:xfrm>
            <a:off x="3860947" y="3616732"/>
            <a:ext cx="3833050" cy="2558685"/>
          </a:xfrm>
          <a:prstGeom prst="rect">
            <a:avLst/>
          </a:prstGeom>
        </p:spPr>
      </p:pic>
      <p:pic>
        <p:nvPicPr>
          <p:cNvPr id="11" name="Picture 10">
            <a:extLst>
              <a:ext uri="{FF2B5EF4-FFF2-40B4-BE49-F238E27FC236}">
                <a16:creationId xmlns:a16="http://schemas.microsoft.com/office/drawing/2014/main" id="{58C7C1BF-1EB4-9C48-A2FE-B0B14EF38C10}"/>
              </a:ext>
            </a:extLst>
          </p:cNvPr>
          <p:cNvPicPr>
            <a:picLocks noChangeAspect="1"/>
          </p:cNvPicPr>
          <p:nvPr/>
        </p:nvPicPr>
        <p:blipFill>
          <a:blip r:embed="rId5"/>
          <a:stretch>
            <a:fillRect/>
          </a:stretch>
        </p:blipFill>
        <p:spPr>
          <a:xfrm>
            <a:off x="8393980" y="4084232"/>
            <a:ext cx="3139837" cy="2093225"/>
          </a:xfrm>
          <a:prstGeom prst="rect">
            <a:avLst/>
          </a:prstGeom>
        </p:spPr>
      </p:pic>
      <p:pic>
        <p:nvPicPr>
          <p:cNvPr id="13" name="Picture 12">
            <a:extLst>
              <a:ext uri="{FF2B5EF4-FFF2-40B4-BE49-F238E27FC236}">
                <a16:creationId xmlns:a16="http://schemas.microsoft.com/office/drawing/2014/main" id="{13643B1F-A317-BB43-9C71-C6F1C1003D5C}"/>
              </a:ext>
            </a:extLst>
          </p:cNvPr>
          <p:cNvPicPr>
            <a:picLocks noChangeAspect="1"/>
          </p:cNvPicPr>
          <p:nvPr/>
        </p:nvPicPr>
        <p:blipFill>
          <a:blip r:embed="rId6"/>
          <a:stretch>
            <a:fillRect/>
          </a:stretch>
        </p:blipFill>
        <p:spPr>
          <a:xfrm>
            <a:off x="7896723" y="1254103"/>
            <a:ext cx="3637094" cy="2425971"/>
          </a:xfrm>
          <a:prstGeom prst="rect">
            <a:avLst/>
          </a:prstGeom>
        </p:spPr>
      </p:pic>
    </p:spTree>
    <p:extLst>
      <p:ext uri="{BB962C8B-B14F-4D97-AF65-F5344CB8AC3E}">
        <p14:creationId xmlns:p14="http://schemas.microsoft.com/office/powerpoint/2010/main" val="265255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52A7-E99C-DB40-AED8-99CC427F463A}"/>
              </a:ext>
            </a:extLst>
          </p:cNvPr>
          <p:cNvSpPr>
            <a:spLocks noGrp="1"/>
          </p:cNvSpPr>
          <p:nvPr>
            <p:ph type="title"/>
          </p:nvPr>
        </p:nvSpPr>
        <p:spPr/>
        <p:txBody>
          <a:bodyPr>
            <a:normAutofit fontScale="90000"/>
          </a:bodyPr>
          <a:lstStyle/>
          <a:p>
            <a:r>
              <a:rPr lang="en-US" dirty="0"/>
              <a:t>Successful funding applications/ donations to buy resources for weekend club</a:t>
            </a:r>
          </a:p>
        </p:txBody>
      </p:sp>
      <p:pic>
        <p:nvPicPr>
          <p:cNvPr id="5" name="Content Placeholder 4">
            <a:extLst>
              <a:ext uri="{FF2B5EF4-FFF2-40B4-BE49-F238E27FC236}">
                <a16:creationId xmlns:a16="http://schemas.microsoft.com/office/drawing/2014/main" id="{8218960A-F767-8843-B4AF-3AC6A2F76032}"/>
              </a:ext>
            </a:extLst>
          </p:cNvPr>
          <p:cNvPicPr>
            <a:picLocks noGrp="1" noChangeAspect="1"/>
          </p:cNvPicPr>
          <p:nvPr>
            <p:ph idx="1"/>
          </p:nvPr>
        </p:nvPicPr>
        <p:blipFill>
          <a:blip r:embed="rId2"/>
          <a:stretch>
            <a:fillRect/>
          </a:stretch>
        </p:blipFill>
        <p:spPr>
          <a:xfrm>
            <a:off x="3326255" y="2382582"/>
            <a:ext cx="5767854" cy="4325891"/>
          </a:xfrm>
        </p:spPr>
      </p:pic>
    </p:spTree>
    <p:extLst>
      <p:ext uri="{BB962C8B-B14F-4D97-AF65-F5344CB8AC3E}">
        <p14:creationId xmlns:p14="http://schemas.microsoft.com/office/powerpoint/2010/main" val="320570552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{BB49A848-B98A-8943-BDB3-5C49186160AB}tf10001071</Template>
  <TotalTime>162</TotalTime>
  <Words>203</Words>
  <Application>Microsoft Macintosh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Gill Sans MT</vt:lpstr>
      <vt:lpstr>Impact</vt:lpstr>
      <vt:lpstr>Badge</vt:lpstr>
      <vt:lpstr>PowerPoint Presentation</vt:lpstr>
      <vt:lpstr>Why Inclusive Orkney was created</vt:lpstr>
      <vt:lpstr>Our key aims </vt:lpstr>
      <vt:lpstr>Our vision   To support and create inclusive opportunities in orkney</vt:lpstr>
      <vt:lpstr>Our mission  To provide comprehensive signposting to services, work collaboratively with key partners to deliver arts, sports, music and theatrical opportunities through support sessions, raise awareness of additional support needs and play an active role in the wider community.</vt:lpstr>
      <vt:lpstr>Our ORIGINAL sponsors </vt:lpstr>
      <vt:lpstr>Facebook page</vt:lpstr>
      <vt:lpstr>Inclusive Orkney launch 2021</vt:lpstr>
      <vt:lpstr>Successful funding applications/ donations to buy resources for weekend club</vt:lpstr>
      <vt:lpstr>Weekend club the first sunday of each month at lifestyles</vt:lpstr>
      <vt:lpstr>County show 2022 and 2023  </vt:lpstr>
      <vt:lpstr>2023 successes </vt:lpstr>
      <vt:lpstr>2024 for Inclusive Orkney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cp:revision>
  <dcterms:created xsi:type="dcterms:W3CDTF">2022-10-06T19:55:12Z</dcterms:created>
  <dcterms:modified xsi:type="dcterms:W3CDTF">2023-12-03T20:29:52Z</dcterms:modified>
</cp:coreProperties>
</file>